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3" r:id="rId88"/>
    <p:sldId id="434" r:id="rId89"/>
    <p:sldId id="435" r:id="rId90"/>
    <p:sldId id="436" r:id="rId91"/>
    <p:sldId id="437" r:id="rId92"/>
    <p:sldId id="438" r:id="rId93"/>
    <p:sldId id="439" r:id="rId94"/>
    <p:sldId id="440" r:id="rId95"/>
    <p:sldId id="441" r:id="rId96"/>
    <p:sldId id="442" r:id="rId97"/>
    <p:sldId id="443" r:id="rId98"/>
    <p:sldId id="444" r:id="rId99"/>
    <p:sldId id="445" r:id="rId100"/>
    <p:sldId id="446" r:id="rId101"/>
    <p:sldId id="447" r:id="rId102"/>
    <p:sldId id="448" r:id="rId103"/>
    <p:sldId id="449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59" r:id="rId114"/>
    <p:sldId id="460" r:id="rId115"/>
    <p:sldId id="461" r:id="rId116"/>
    <p:sldId id="462" r:id="rId117"/>
    <p:sldId id="463" r:id="rId118"/>
    <p:sldId id="464" r:id="rId119"/>
    <p:sldId id="465" r:id="rId120"/>
    <p:sldId id="466" r:id="rId121"/>
    <p:sldId id="467" r:id="rId122"/>
    <p:sldId id="468" r:id="rId123"/>
    <p:sldId id="469" r:id="rId124"/>
    <p:sldId id="470" r:id="rId125"/>
    <p:sldId id="471" r:id="rId126"/>
    <p:sldId id="472" r:id="rId127"/>
    <p:sldId id="473" r:id="rId128"/>
    <p:sldId id="474" r:id="rId129"/>
    <p:sldId id="475" r:id="rId130"/>
    <p:sldId id="476" r:id="rId131"/>
    <p:sldId id="477" r:id="rId132"/>
    <p:sldId id="478" r:id="rId133"/>
    <p:sldId id="479" r:id="rId134"/>
    <p:sldId id="480" r:id="rId135"/>
    <p:sldId id="481" r:id="rId136"/>
    <p:sldId id="482" r:id="rId137"/>
    <p:sldId id="483" r:id="rId138"/>
    <p:sldId id="484" r:id="rId139"/>
    <p:sldId id="485" r:id="rId140"/>
    <p:sldId id="486" r:id="rId141"/>
    <p:sldId id="487" r:id="rId142"/>
    <p:sldId id="488" r:id="rId143"/>
    <p:sldId id="489" r:id="rId144"/>
    <p:sldId id="490" r:id="rId145"/>
    <p:sldId id="491" r:id="rId146"/>
    <p:sldId id="492" r:id="rId147"/>
    <p:sldId id="493" r:id="rId148"/>
    <p:sldId id="494" r:id="rId149"/>
    <p:sldId id="495" r:id="rId150"/>
    <p:sldId id="496" r:id="rId151"/>
    <p:sldId id="319" r:id="rId1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935735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4221212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641749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p:sp>
        <p:nvSpPr>
          <p:cNvPr id="216" name="All functions can be written in a single .R script, each function can be in a different script, or some other configuration in between these two extremes…"/>
          <p:cNvSpPr txBox="1"/>
          <p:nvPr/>
        </p:nvSpPr>
        <p:spPr>
          <a:xfrm>
            <a:off x="1138637" y="3378446"/>
            <a:ext cx="22106726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can be written in a single .R script, each function can be in a different script, or some other configuration in between these two extremes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of these .R scripts should be saved in the 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/R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Functions can either be internal or exported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1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Internal functions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or “helper” functions can only be accessed within the project, unless the user calls 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:::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to specify an internal function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1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Exported functions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are the typical functions that can be accessed anytime once the package has been loaded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0433FF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DO NOT call libraries within functions</a:t>
            </a:r>
            <a:r>
              <a:rPr kumimoji="0" lang="en-US" sz="49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using library()</a:t>
            </a:r>
            <a:endParaRPr kumimoji="0" sz="4900" b="0" i="0" u="none" strike="noStrike" kern="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9554225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19" name="Add the rescale function to your package:…"/>
          <p:cNvSpPr txBox="1">
            <a:spLocks noGrp="1"/>
          </p:cNvSpPr>
          <p:nvPr>
            <p:ph type="body" idx="1"/>
          </p:nvPr>
        </p:nvSpPr>
        <p:spPr>
          <a:xfrm>
            <a:off x="843107" y="3616818"/>
            <a:ext cx="22125989" cy="9861975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the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to your package: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new .R script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rescale function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roxygen comments to document help file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to add to NAMESPACE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function with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devtools::load_all()</a:t>
            </a:r>
            <a:r>
              <a:t> (check our help file, test function)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devtools::check()</a:t>
            </a:r>
          </a:p>
        </p:txBody>
      </p:sp>
    </p:spTree>
    <p:extLst>
      <p:ext uri="{BB962C8B-B14F-4D97-AF65-F5344CB8AC3E}">
        <p14:creationId xmlns:p14="http://schemas.microsoft.com/office/powerpoint/2010/main" val="219431017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function with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function with dependencies</a:t>
            </a:r>
          </a:p>
        </p:txBody>
      </p:sp>
      <p:sp>
        <p:nvSpPr>
          <p:cNvPr id="222" name="2 approaches…"/>
          <p:cNvSpPr txBox="1"/>
          <p:nvPr/>
        </p:nvSpPr>
        <p:spPr>
          <a:xfrm>
            <a:off x="1138637" y="3378446"/>
            <a:ext cx="13235195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2 approaches</a:t>
            </a:r>
          </a:p>
          <a:p>
            <a:pPr marL="1883568" marR="0" lvl="1" indent="-8167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Add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dependencies with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devtools::use_package(“stats”)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. Then refer to function explicitly (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883568" marR="0" lvl="1" indent="-8167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Add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 to NAMESPACE with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@importFrom stats na.omit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223" name="Screen Shot 2017-11-13 at 2.06.51 PM.png" descr="Screen Shot 2017-11-13 at 2.0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160" y="3420113"/>
            <a:ext cx="9383628" cy="10026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dd this dependency, rerun devtools::document() and devtools::check() and you should be clear!"/>
          <p:cNvSpPr txBox="1"/>
          <p:nvPr/>
        </p:nvSpPr>
        <p:spPr>
          <a:xfrm>
            <a:off x="1112237" y="10487687"/>
            <a:ext cx="12753684" cy="231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Add this dependency, rerun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devtools::check()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and you should be clear!</a:t>
            </a:r>
          </a:p>
        </p:txBody>
      </p:sp>
    </p:spTree>
    <p:extLst>
      <p:ext uri="{BB962C8B-B14F-4D97-AF65-F5344CB8AC3E}">
        <p14:creationId xmlns:p14="http://schemas.microsoft.com/office/powerpoint/2010/main" val="34331152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sp>
        <p:nvSpPr>
          <p:cNvPr id="124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25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  <a:extLst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","knitr"))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All functions in R come with help menus so that other users (or even yourself in the future) can figure out how to use various functions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We will be using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t> package to add documentation files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Documentation files are saved as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t> files in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?</a:t>
            </a:r>
            <a:r>
              <a:rPr sz="4000" dirty="0" err="1"/>
              <a:t>dplyr</a:t>
            </a:r>
            <a:r>
              <a:rPr sz="4000" dirty="0"/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28651236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Directly above the function in the .R file, add various categories with a leading </a:t>
            </a:r>
            <a:r>
              <a:rPr sz="45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rPr>
              <a:t>#’</a:t>
            </a:r>
            <a:endParaRPr>
              <a:solidFill>
                <a:srgbClr val="028C00"/>
              </a:solidFill>
            </a:endParaRPr>
          </a:p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should always include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t>, and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have incorporated these comments, type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in your console.</a:t>
            </a:r>
          </a:p>
          <a:p>
            <a:pPr marL="575468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This creates:</a:t>
            </a:r>
          </a:p>
          <a:p>
            <a:pPr marL="1312068" lvl="1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.Rd file in man directory</a:t>
            </a:r>
          </a:p>
          <a:p>
            <a:pPr marL="1312068" lvl="1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Adds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366308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r>
              <a:rPr dirty="0"/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026427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Shortcuts:</a:t>
            </a:r>
          </a:p>
          <a:p>
            <a:pPr algn="l"/>
            <a:endParaRPr/>
          </a:p>
          <a:p>
            <a:pPr algn="l"/>
            <a:r>
              <a:t>Ctrl/Cmd + Shift + D</a:t>
            </a:r>
          </a:p>
          <a:p>
            <a:pPr algn="l"/>
            <a:endParaRPr/>
          </a:p>
          <a:p>
            <a:pPr algn="l"/>
            <a:endParaRPr/>
          </a:p>
          <a:p>
            <a:pPr algn="l"/>
            <a:r>
              <a:t>Ctrl/Cmd + Shift + L</a:t>
            </a:r>
          </a:p>
          <a:p>
            <a:pPr algn="l"/>
            <a:endParaRPr/>
          </a:p>
          <a:p>
            <a:pPr algn="l"/>
            <a:endParaRPr/>
          </a:p>
          <a:p>
            <a:pPr algn="l"/>
            <a: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148190127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p:sp>
        <p:nvSpPr>
          <p:cNvPr id="216" name="All functions can be written in a single .R script, each function can be in a different script, or some other configuration in between these two extremes…"/>
          <p:cNvSpPr txBox="1"/>
          <p:nvPr/>
        </p:nvSpPr>
        <p:spPr>
          <a:xfrm>
            <a:off x="1138637" y="3378446"/>
            <a:ext cx="22106726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dirty="0"/>
              <a:t>All functions can be written in a single .R script, each function can be in a different script, or some other configuration in between these two extremes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dirty="0"/>
              <a:t>All of these .R scripts should be saved in the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/R</a:t>
            </a:r>
            <a:r>
              <a:rPr dirty="0"/>
              <a:t> folder of your project</a:t>
            </a:r>
          </a:p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dirty="0"/>
              <a:t>Functions can either be internal or exported</a:t>
            </a:r>
          </a:p>
          <a:p>
            <a:pPr marL="1312068" lvl="1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i="1" dirty="0">
                <a:latin typeface="Gill Sans"/>
                <a:ea typeface="Gill Sans"/>
                <a:cs typeface="Gill Sans"/>
                <a:sym typeface="Gill Sans"/>
              </a:rPr>
              <a:t>Internal functions</a:t>
            </a:r>
            <a:r>
              <a:rPr dirty="0"/>
              <a:t>, or “helper” functions can only be accessed within the project, unless the user calls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:::</a:t>
            </a:r>
            <a:r>
              <a:rPr dirty="0"/>
              <a:t> to specify an internal function</a:t>
            </a:r>
          </a:p>
          <a:p>
            <a:pPr marL="1312068" lvl="1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i="1" dirty="0">
                <a:latin typeface="Gill Sans"/>
                <a:ea typeface="Gill Sans"/>
                <a:cs typeface="Gill Sans"/>
                <a:sym typeface="Gill Sans"/>
              </a:rPr>
              <a:t>Exported functions</a:t>
            </a:r>
            <a:r>
              <a:rPr dirty="0"/>
              <a:t> are the typical functions that can be accessed anytime once the package has been loaded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0433FF"/>
                </a:solidFill>
              </a:defRPr>
            </a:pPr>
            <a:r>
              <a:rPr dirty="0"/>
              <a:t>DO NOT call libraries within functions</a:t>
            </a:r>
            <a:r>
              <a:rPr lang="en-US" dirty="0"/>
              <a:t> using library()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41372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19" name="Add the rescale function to your package:…"/>
          <p:cNvSpPr txBox="1">
            <a:spLocks noGrp="1"/>
          </p:cNvSpPr>
          <p:nvPr>
            <p:ph type="body" idx="1"/>
          </p:nvPr>
        </p:nvSpPr>
        <p:spPr>
          <a:xfrm>
            <a:off x="843107" y="3616818"/>
            <a:ext cx="22125989" cy="9861975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the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to your package: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new .R script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rescale function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roxygen comments to document help file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to add to NAMESPACE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function with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devtools::load_all()</a:t>
            </a:r>
            <a:r>
              <a:t> (check our help file, test function)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devtools::check()</a:t>
            </a:r>
          </a:p>
        </p:txBody>
      </p:sp>
    </p:spTree>
    <p:extLst>
      <p:ext uri="{BB962C8B-B14F-4D97-AF65-F5344CB8AC3E}">
        <p14:creationId xmlns:p14="http://schemas.microsoft.com/office/powerpoint/2010/main" val="869353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function with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function with dependencies</a:t>
            </a:r>
          </a:p>
        </p:txBody>
      </p:sp>
      <p:sp>
        <p:nvSpPr>
          <p:cNvPr id="222" name="2 approaches…"/>
          <p:cNvSpPr txBox="1"/>
          <p:nvPr/>
        </p:nvSpPr>
        <p:spPr>
          <a:xfrm>
            <a:off x="1138637" y="3378446"/>
            <a:ext cx="13235195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2 approaches</a:t>
            </a:r>
          </a:p>
          <a:p>
            <a:pPr marL="1883568" lvl="1" indent="-816768" algn="l" defTabSz="457200"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Add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</a:t>
            </a:r>
            <a:r>
              <a:t> package to dependencies with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devtools::use_package(“stats”)</a:t>
            </a:r>
            <a:r>
              <a:t>. Then refer to function explicitly (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t>)</a:t>
            </a:r>
          </a:p>
          <a:p>
            <a:pPr marL="1883568" lvl="1" indent="-816768" algn="l" defTabSz="457200"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Add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t> to NAMESPACE with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@importFrom stats na.omit</a:t>
            </a: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endParaRPr sz="400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223" name="Screen Shot 2017-11-13 at 2.06.51 PM.png" descr="Screen Shot 2017-11-13 at 2.0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160" y="3420113"/>
            <a:ext cx="9383628" cy="10026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dd this dependency, rerun devtools::document() and devtools::check() and you should be clear!"/>
          <p:cNvSpPr txBox="1"/>
          <p:nvPr/>
        </p:nvSpPr>
        <p:spPr>
          <a:xfrm>
            <a:off x="1112237" y="10487687"/>
            <a:ext cx="12753684" cy="231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0433FF"/>
                </a:solidFill>
              </a:defRPr>
            </a:pPr>
            <a:r>
              <a:t>Add this dependency, rerun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and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devtools::check()</a:t>
            </a:r>
            <a:r>
              <a:t> and you should be clear!</a:t>
            </a:r>
          </a:p>
        </p:txBody>
      </p:sp>
    </p:spTree>
    <p:extLst>
      <p:ext uri="{BB962C8B-B14F-4D97-AF65-F5344CB8AC3E}">
        <p14:creationId xmlns:p14="http://schemas.microsoft.com/office/powerpoint/2010/main" val="231785136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6190159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8228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363197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407709699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Automated testing reduces the time to find and fix bugs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Formalizes testing to ensure consistency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To get started, 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055895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Automated testing reduces the time to find and fix bugs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Formalizes testing to ensure consistency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To get started, 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sz="4000">
              <a:latin typeface="Monaco"/>
              <a:ea typeface="Monaco"/>
              <a:cs typeface="Monaco"/>
              <a:sym typeface="Monaco"/>
            </a:endParaRP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Inside the tests directory, there are two things:</a:t>
            </a:r>
          </a:p>
          <a:p>
            <a:pPr marL="1900237" lvl="1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testthat.R file that runs tests (don’t touch!)</a:t>
            </a:r>
          </a:p>
          <a:p>
            <a:pPr marL="1900237" lvl="1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103295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Create a new .R script</a:t>
            </a:r>
          </a:p>
          <a:p>
            <a:pPr marL="833437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Title it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t> (all test files must start with “test” and I typically have one test file per function).</a:t>
            </a:r>
          </a:p>
          <a:p>
            <a:pPr marL="833437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Save it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178180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2926571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r>
              <a:t>The common types of tests include…</a:t>
            </a:r>
          </a:p>
          <a:p>
            <a:pPr lvl="1"/>
            <a: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8850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common types of tests include…</a:t>
            </a:r>
          </a:p>
          <a:p>
            <a:pPr marL="1312068" lvl="1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warnings &amp; messages</a:t>
            </a:r>
          </a:p>
          <a:p>
            <a:pPr marL="1312068" lvl="1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49550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common types of tests include…</a:t>
            </a:r>
          </a:p>
          <a:p>
            <a:pPr marL="1312068" lvl="1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warnings &amp; messages</a:t>
            </a:r>
          </a:p>
          <a:p>
            <a:pPr marL="1312068" lvl="1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type of outputs</a:t>
            </a:r>
          </a:p>
          <a:p>
            <a:pPr marL="1312068" lvl="1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89898587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t>Once you’ve incorporated your tests, you can run them anytime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  <a:p>
            <a:pPr marL="437356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34057689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01671037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888423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get the general pattern down, testing is not too complicated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create very elaborate tests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automate testing online with: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travis.ci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appveyor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457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get the general pattern down, testing is not too complicated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create very elaborate tests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automate testing online with: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travis.ci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appveyor</a:t>
            </a:r>
          </a:p>
          <a:p>
            <a:pPr marL="1173956" lvl="1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codecov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537145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16194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Most modern packages include a vignette which:</a:t>
            </a:r>
          </a:p>
          <a:p>
            <a:pPr marL="1312068" lvl="1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Introduce the purpose for your package</a:t>
            </a:r>
          </a:p>
          <a:p>
            <a:pPr marL="1312068" lvl="1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Discuss the functions supplied by your package</a:t>
            </a:r>
          </a:p>
          <a:p>
            <a:pPr marL="1312068" lvl="1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097496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Initialize a vignette with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t>: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Creates a vignettes/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Adds necessary dependencies to DESCRIPTION file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3070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 defTabSz="402336">
              <a:spcBef>
                <a:spcPts val="3500"/>
              </a:spcBef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If you are familiar with R Markdown then vignettes are a piece of cake:</a:t>
            </a:r>
          </a:p>
          <a:p>
            <a:pPr marL="1672208" lvl="1" indent="-733425" algn="l" defTabSz="402336">
              <a:spcBef>
                <a:spcPts val="3500"/>
              </a:spcBef>
              <a:buSzPct val="100000"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Run </a:t>
            </a:r>
            <a:r>
              <a:rPr sz="3520"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t> in your console to install development version of package on your computer.</a:t>
            </a:r>
          </a:p>
          <a:p>
            <a:pPr marL="1672208" lvl="1" indent="-733425" algn="l" defTabSz="402336">
              <a:spcBef>
                <a:spcPts val="3500"/>
              </a:spcBef>
              <a:buSzPct val="100000"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Update YAML</a:t>
            </a:r>
          </a:p>
          <a:p>
            <a:pPr marL="1672208" lvl="1" indent="-733425" algn="l" defTabSz="402336">
              <a:spcBef>
                <a:spcPts val="3500"/>
              </a:spcBef>
              <a:buSzPct val="100000"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Add your own text and headers</a:t>
            </a:r>
          </a:p>
          <a:p>
            <a:pPr marL="1672208" lvl="1" indent="-733425" algn="l" defTabSz="402336">
              <a:spcBef>
                <a:spcPts val="3500"/>
              </a:spcBef>
              <a:buSzPct val="100000"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Include code chunks (load your package like any other package - </a:t>
            </a:r>
            <a:r>
              <a:rPr sz="3520"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t>)</a:t>
            </a:r>
          </a:p>
          <a:p>
            <a:pPr marL="1672208" lvl="1" indent="-733425" algn="l" defTabSz="402336">
              <a:spcBef>
                <a:spcPts val="3500"/>
              </a:spcBef>
              <a:buSzPct val="100000"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32637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r>
              <a:rPr dirty="0"/>
              <a:t>When you are ready just knit to </a:t>
            </a:r>
            <a:r>
              <a:rPr dirty="0" err="1"/>
              <a:t>html_vignette</a:t>
            </a:r>
            <a:r>
              <a:rPr dirty="0"/>
              <a:t> (Ctrl/</a:t>
            </a:r>
            <a:r>
              <a:rPr dirty="0" err="1"/>
              <a:t>Cmd</a:t>
            </a:r>
            <a:r>
              <a:rPr dirty="0"/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11681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396613949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39579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403272896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54486796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indent="-443484" algn="l" defTabSz="443484">
              <a:lnSpc>
                <a:spcPct val="150000"/>
              </a:lnSpc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t>Load this package with </a:t>
            </a:r>
            <a:r>
              <a:rPr sz="3880"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58641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294023551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76637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Git &amp; GitHub provide a free version control capability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Allows for easy collaboration and beta development of packages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Allows you to tie into travis.ci, appveyor, codecov and other integrated testing platforms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66876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53053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To install a package already on GitHub, you must know the </a:t>
            </a:r>
            <a:r>
              <a:rPr b="1" dirty="0"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dirty="0"/>
              <a:t> and </a:t>
            </a:r>
            <a:r>
              <a:rPr b="1" dirty="0"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dirty="0"/>
              <a:t> that the package resides in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Once you have this information,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dirty="0"/>
              <a:t> command will install the package on your computer.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Because of the size of most vignettes,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dirty="0"/>
              <a:t> does not automatically download them from GitHub. If you want to include the vignette, you must add the argument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To start posting to GitHub, you will first need to install and set up Git, which is what you'll use to communicate with GitHub. Start by visiting </a:t>
            </a:r>
            <a:r>
              <a:rPr u="sng" dirty="0">
                <a:solidFill>
                  <a:srgbClr val="1431F5"/>
                </a:solidFill>
              </a:rPr>
              <a:t>http://git-scm.com/download</a:t>
            </a:r>
            <a:r>
              <a:rPr dirty="0"/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085490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633518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centralized R package-hosting website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t> command automatically downloads packages from CRAN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092219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Before uploading to CRAN, your package must be checked for bugs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check function from devtools will simulate the CRAN check for your system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433FF"/>
                </a:solidFill>
              </a:defRPr>
            </a:pPr>
            <a:r>
              <a:t>Often, notes can be justifiable (i.e.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97045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290358097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When you are ready to submit, run one of the following:</a:t>
            </a: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/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/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/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will receive an email asking to confirm submission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898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3070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04104141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58064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10502</TotalTime>
  <Words>8577</Words>
  <Application>Microsoft Office PowerPoint</Application>
  <PresentationFormat>Custom</PresentationFormat>
  <Paragraphs>1087</Paragraphs>
  <Slides>151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1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some things to remember</vt:lpstr>
      <vt:lpstr>Your turn!</vt:lpstr>
      <vt:lpstr>A function with dependencies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  <vt:lpstr>documenting functions</vt:lpstr>
      <vt:lpstr>CONSTRUCTING HELP FILES</vt:lpstr>
      <vt:lpstr>test drive your function</vt:lpstr>
      <vt:lpstr>common workflow</vt:lpstr>
      <vt:lpstr>some things to remember</vt:lpstr>
      <vt:lpstr>Your turn!</vt:lpstr>
      <vt:lpstr>A function with dependencies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56</cp:revision>
  <dcterms:modified xsi:type="dcterms:W3CDTF">2018-01-29T19:38:18Z</dcterms:modified>
</cp:coreProperties>
</file>